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handoutMasterIdLst>
    <p:handoutMasterId r:id="rId11"/>
  </p:handoutMasterIdLst>
  <p:sldIdLst>
    <p:sldId id="266" r:id="rId3"/>
    <p:sldId id="257" r:id="rId4"/>
    <p:sldId id="258" r:id="rId5"/>
    <p:sldId id="259" r:id="rId6"/>
    <p:sldId id="260" r:id="rId7"/>
    <p:sldId id="261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2" autoAdjust="0"/>
    <p:restoredTop sz="94660"/>
  </p:normalViewPr>
  <p:slideViewPr>
    <p:cSldViewPr>
      <p:cViewPr>
        <p:scale>
          <a:sx n="75" d="100"/>
          <a:sy n="75" d="100"/>
        </p:scale>
        <p:origin x="-119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FA001-B359-49F3-84E8-8B9F720D7BBE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F7E98-802A-4EC6-BCF8-F3BB22AB6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27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5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2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37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47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D5242-1F80-449B-B88C-46662FAC93A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60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0010E-0E78-4F06-9E9E-B51373E83B3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9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E43E2-4660-44C3-A5B4-B1D465941D7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842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1A7FC-322D-4F3B-A725-4886E8607D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558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F8C23-2ACE-413D-BE70-1500423EEB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45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2AF35-4E46-4BC5-8069-AC006CE729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047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CFF13-51A2-4EC3-8F5B-B374A29F06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1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4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E6E4-1605-4E09-878B-708237E29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65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34B55-90BB-4102-A40F-C1FB430DF7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74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03179-836B-40F9-86DE-3C759C8546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10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D906D-4C4C-4D59-A0CB-7E956A8166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7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8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6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9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0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6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3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18861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377D7E-1DE3-4BFE-BB94-B48FDE5D5EC3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06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Me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llamo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_________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Clase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801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La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fecha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es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smtClean="0">
                <a:solidFill>
                  <a:schemeClr val="tx1">
                    <a:lumMod val="75000"/>
                  </a:schemeClr>
                </a:solidFill>
              </a:rPr>
              <a:t>el </a:t>
            </a:r>
            <a:r>
              <a:rPr lang="en-US" sz="3600">
                <a:solidFill>
                  <a:schemeClr val="tx1">
                    <a:lumMod val="75000"/>
                  </a:schemeClr>
                </a:solidFill>
              </a:rPr>
              <a:t>3</a:t>
            </a:r>
            <a:r>
              <a:rPr lang="en-US" sz="360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de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octubre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del 2013</a:t>
            </a:r>
            <a:endParaRPr lang="en-US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10: </a:t>
            </a:r>
            <a:r>
              <a:rPr lang="es-ES_tradnl" dirty="0" smtClean="0"/>
              <a:t>¿Cómo seguimos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8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76200" y="304800"/>
            <a:ext cx="5045075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Costa Rica</a:t>
            </a:r>
          </a:p>
        </p:txBody>
      </p:sp>
      <p:pic>
        <p:nvPicPr>
          <p:cNvPr id="21513" name="Picture 9" descr="ANd9GcQ0LtEj4_bKY3bZbyGofE2WeRk_A06UVEqxbUEIM11ZYVoqLwOD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766" y="27709"/>
            <a:ext cx="3000375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70048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Costa Rica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2004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55003" y="36576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0418" y="48576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62200" y="32004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cielo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i="1" dirty="0">
                <a:solidFill>
                  <a:srgbClr val="002060"/>
                </a:solidFill>
              </a:rPr>
              <a:t>(the sky)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900668" y="3657600"/>
            <a:ext cx="50241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>
                <a:solidFill>
                  <a:srgbClr val="FFFFFF"/>
                </a:solidFill>
              </a:rPr>
              <a:t>pureza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i="1" dirty="0">
                <a:solidFill>
                  <a:srgbClr val="FFFFFF"/>
                </a:solidFill>
              </a:rPr>
              <a:t>(peace and purity)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4191000"/>
            <a:ext cx="675358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FF0000"/>
                </a:solidFill>
              </a:rPr>
              <a:t>energia</a:t>
            </a:r>
            <a:r>
              <a:rPr lang="en-US" altLang="en-US" sz="2000" dirty="0">
                <a:solidFill>
                  <a:srgbClr val="FF0000"/>
                </a:solidFill>
              </a:rPr>
              <a:t>, </a:t>
            </a:r>
            <a:r>
              <a:rPr lang="en-US" altLang="en-US" sz="2000" dirty="0" err="1">
                <a:solidFill>
                  <a:srgbClr val="FF0000"/>
                </a:solidFill>
              </a:rPr>
              <a:t>valenita</a:t>
            </a:r>
            <a:r>
              <a:rPr lang="en-US" altLang="en-US" sz="2000" dirty="0">
                <a:solidFill>
                  <a:srgbClr val="FF0000"/>
                </a:solidFill>
              </a:rPr>
              <a:t> y la </a:t>
            </a:r>
            <a:r>
              <a:rPr lang="en-US" altLang="en-US" sz="2000" dirty="0" err="1">
                <a:solidFill>
                  <a:srgbClr val="FF0000"/>
                </a:solidFill>
              </a:rPr>
              <a:t>calidez</a:t>
            </a:r>
            <a:r>
              <a:rPr lang="en-US" altLang="en-US" sz="2000" dirty="0">
                <a:solidFill>
                  <a:srgbClr val="FF0000"/>
                </a:solidFill>
              </a:rPr>
              <a:t> de </a:t>
            </a:r>
            <a:r>
              <a:rPr lang="en-US" altLang="en-US" sz="2000" dirty="0" err="1">
                <a:solidFill>
                  <a:srgbClr val="FF0000"/>
                </a:solidFill>
              </a:rPr>
              <a:t>su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gente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(energy</a:t>
            </a:r>
            <a:r>
              <a:rPr lang="en-US" altLang="en-US" sz="2000" dirty="0">
                <a:solidFill>
                  <a:srgbClr val="FF0000"/>
                </a:solidFill>
              </a:rPr>
              <a:t>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FF0000"/>
                </a:solidFill>
              </a:rPr>
              <a:t>courage and the warmth of its people.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557630" y="4876800"/>
            <a:ext cx="758637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siete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estrellas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tres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volcanes</a:t>
            </a:r>
            <a:r>
              <a:rPr lang="en-US" altLang="en-US" sz="2000" dirty="0">
                <a:solidFill>
                  <a:srgbClr val="006600"/>
                </a:solidFill>
              </a:rPr>
              <a:t>, un </a:t>
            </a:r>
            <a:r>
              <a:rPr lang="en-US" altLang="en-US" sz="2000" dirty="0" err="1">
                <a:solidFill>
                  <a:srgbClr val="006600"/>
                </a:solidFill>
              </a:rPr>
              <a:t>valle</a:t>
            </a:r>
            <a:r>
              <a:rPr lang="en-US" altLang="en-US" sz="2000" dirty="0">
                <a:solidFill>
                  <a:srgbClr val="006600"/>
                </a:solidFill>
              </a:rPr>
              <a:t>, el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sol,el</a:t>
            </a:r>
            <a:r>
              <a:rPr lang="en-US" altLang="en-US" sz="2000" dirty="0">
                <a:solidFill>
                  <a:srgbClr val="006600"/>
                </a:solidFill>
              </a:rPr>
              <a:t> mar </a:t>
            </a:r>
            <a:r>
              <a:rPr lang="en-US" altLang="en-US" sz="2000" dirty="0" err="1">
                <a:solidFill>
                  <a:srgbClr val="006600"/>
                </a:solidFill>
              </a:rPr>
              <a:t>caribe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oceano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pacifico</a:t>
            </a:r>
            <a:r>
              <a:rPr lang="en-US" altLang="en-US" sz="2000" dirty="0">
                <a:solidFill>
                  <a:srgbClr val="006600"/>
                </a:solidFill>
              </a:rPr>
              <a:t>, dos </a:t>
            </a:r>
            <a:r>
              <a:rPr lang="en-US" altLang="en-US" sz="2000" dirty="0" err="1">
                <a:solidFill>
                  <a:srgbClr val="006600"/>
                </a:solidFill>
              </a:rPr>
              <a:t>palmas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de </a:t>
            </a:r>
            <a:r>
              <a:rPr lang="en-US" altLang="en-US" sz="2000" dirty="0" err="1">
                <a:solidFill>
                  <a:srgbClr val="006600"/>
                </a:solidFill>
              </a:rPr>
              <a:t>mirto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azul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i="1" dirty="0">
                <a:solidFill>
                  <a:srgbClr val="006600"/>
                </a:solidFill>
              </a:rPr>
              <a:t>(it has seven stars, three volcanos, a valley, the sun, the </a:t>
            </a:r>
            <a:r>
              <a:rPr lang="en-US" altLang="en-US" sz="2000" i="1" dirty="0" err="1">
                <a:solidFill>
                  <a:srgbClr val="006600"/>
                </a:solidFill>
              </a:rPr>
              <a:t>caribbean</a:t>
            </a:r>
            <a:r>
              <a:rPr lang="en-US" altLang="en-US" sz="2000" i="1" dirty="0">
                <a:solidFill>
                  <a:srgbClr val="006600"/>
                </a:solidFill>
              </a:rPr>
              <a:t> sea and pacific ocean, two branches of myrtle, a blue and a white ribbon.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09107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155" y="76200"/>
            <a:ext cx="2667000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466407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Panamá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66094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Panama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Blanco,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4098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0386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46290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14745" y="51054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667000" y="3409890"/>
            <a:ext cx="6400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partido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concervador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i="1" dirty="0">
                <a:solidFill>
                  <a:srgbClr val="002060"/>
                </a:solidFill>
              </a:rPr>
              <a:t>(the conservative party)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45803" y="4038600"/>
            <a:ext cx="20233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i="1" dirty="0">
                <a:solidFill>
                  <a:srgbClr val="FFFFFF"/>
                </a:solidFill>
              </a:rPr>
              <a:t>(peace)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4629090"/>
            <a:ext cx="46717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partido</a:t>
            </a:r>
            <a:r>
              <a:rPr lang="en-US" altLang="en-US" sz="2000" dirty="0">
                <a:solidFill>
                  <a:srgbClr val="FF0000"/>
                </a:solidFill>
              </a:rPr>
              <a:t> liberal </a:t>
            </a:r>
            <a:r>
              <a:rPr lang="en-US" altLang="en-US" sz="2000" i="1" dirty="0">
                <a:solidFill>
                  <a:srgbClr val="FF0000"/>
                </a:solidFill>
              </a:rPr>
              <a:t>(the liberal party)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371601" y="5105400"/>
            <a:ext cx="7696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La </a:t>
            </a: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azul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pureza</a:t>
            </a:r>
            <a:r>
              <a:rPr lang="en-US" altLang="en-US" sz="2000" dirty="0">
                <a:solidFill>
                  <a:srgbClr val="006600"/>
                </a:solidFill>
              </a:rPr>
              <a:t> y la </a:t>
            </a:r>
            <a:r>
              <a:rPr lang="en-US" altLang="en-US" sz="2000" dirty="0" err="1">
                <a:solidFill>
                  <a:srgbClr val="006600"/>
                </a:solidFill>
              </a:rPr>
              <a:t>honestidad</a:t>
            </a:r>
            <a:r>
              <a:rPr lang="en-US" altLang="en-US" sz="2000" dirty="0">
                <a:solidFill>
                  <a:srgbClr val="006600"/>
                </a:solidFill>
              </a:rPr>
              <a:t>. La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autoridad</a:t>
            </a:r>
            <a:r>
              <a:rPr lang="en-US" altLang="en-US" sz="2000" dirty="0">
                <a:solidFill>
                  <a:srgbClr val="006600"/>
                </a:solidFill>
              </a:rPr>
              <a:t> y la ley. </a:t>
            </a:r>
            <a:r>
              <a:rPr lang="en-US" altLang="en-US" sz="2000" i="1" dirty="0">
                <a:solidFill>
                  <a:srgbClr val="006600"/>
                </a:solidFill>
              </a:rPr>
              <a:t>(the blue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6600"/>
                </a:solidFill>
              </a:rPr>
              <a:t>Star represents purity and honesty. The white star represents authority and the law.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6931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9714148"/>
              </p:ext>
            </p:extLst>
          </p:nvPr>
        </p:nvGraphicFramePr>
        <p:xfrm>
          <a:off x="5901026" y="77788"/>
          <a:ext cx="2895600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lip" r:id="rId3" imgW="2287080" imgH="1145880" progId="MS_ClipArt_Gallery.2">
                  <p:embed/>
                </p:oleObj>
              </mc:Choice>
              <mc:Fallback>
                <p:oleObj name="Clip" r:id="rId3" imgW="2287080" imgH="11458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1026" y="77788"/>
                        <a:ext cx="2895600" cy="159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4114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Cuba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8600" y="18288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981200" y="1828800"/>
            <a:ext cx="61697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Cuba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0" y="2667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0" y="35814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01016" y="43434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4745" y="49530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90800" y="2667000"/>
            <a:ext cx="6553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2060"/>
                </a:solidFill>
              </a:rPr>
              <a:t>las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tres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regiones</a:t>
            </a:r>
            <a:r>
              <a:rPr lang="en-US" altLang="en-US" sz="2000" dirty="0">
                <a:solidFill>
                  <a:srgbClr val="002060"/>
                </a:solidFill>
              </a:rPr>
              <a:t> del </a:t>
            </a:r>
            <a:r>
              <a:rPr lang="en-US" altLang="en-US" sz="2000" dirty="0" err="1">
                <a:solidFill>
                  <a:srgbClr val="002060"/>
                </a:solidFill>
              </a:rPr>
              <a:t>pais</a:t>
            </a:r>
            <a:r>
              <a:rPr lang="en-US" altLang="en-US" sz="2000" dirty="0">
                <a:solidFill>
                  <a:srgbClr val="002060"/>
                </a:solidFill>
              </a:rPr>
              <a:t>; el </a:t>
            </a:r>
            <a:r>
              <a:rPr lang="en-US" altLang="en-US" sz="2000" dirty="0" err="1">
                <a:solidFill>
                  <a:srgbClr val="002060"/>
                </a:solidFill>
              </a:rPr>
              <a:t>occidente</a:t>
            </a:r>
            <a:r>
              <a:rPr lang="en-US" altLang="en-US" sz="2000" dirty="0">
                <a:solidFill>
                  <a:srgbClr val="002060"/>
                </a:solidFill>
              </a:rPr>
              <a:t>, el </a:t>
            </a:r>
            <a:r>
              <a:rPr lang="en-US" altLang="en-US" sz="2000" dirty="0" err="1">
                <a:solidFill>
                  <a:srgbClr val="002060"/>
                </a:solidFill>
              </a:rPr>
              <a:t>centro</a:t>
            </a:r>
            <a:r>
              <a:rPr lang="en-US" altLang="en-US" sz="2000" dirty="0">
                <a:solidFill>
                  <a:srgbClr val="002060"/>
                </a:solidFill>
              </a:rPr>
              <a:t> y </a:t>
            </a:r>
            <a:r>
              <a:rPr lang="en-US" altLang="en-US" sz="2000" dirty="0" err="1">
                <a:solidFill>
                  <a:srgbClr val="002060"/>
                </a:solidFill>
              </a:rPr>
              <a:t>oriente</a:t>
            </a:r>
            <a:r>
              <a:rPr lang="en-US" altLang="en-US" sz="2000" dirty="0">
                <a:solidFill>
                  <a:srgbClr val="002060"/>
                </a:solidFill>
              </a:rPr>
              <a:t>. (the three regions of the country; the west, the center and the east)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745803" y="3581400"/>
            <a:ext cx="639819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pureza</a:t>
            </a:r>
            <a:r>
              <a:rPr lang="en-US" altLang="en-US" sz="2000" dirty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>
                <a:solidFill>
                  <a:srgbClr val="FFFFFF"/>
                </a:solidFill>
              </a:rPr>
              <a:t>virtud</a:t>
            </a:r>
            <a:r>
              <a:rPr lang="en-US" altLang="en-US" sz="2000" dirty="0">
                <a:solidFill>
                  <a:srgbClr val="FFFFFF"/>
                </a:solidFill>
              </a:rPr>
              <a:t> del pueblo </a:t>
            </a:r>
            <a:r>
              <a:rPr lang="en-US" altLang="en-US" sz="2000" dirty="0" err="1">
                <a:solidFill>
                  <a:srgbClr val="FFFFFF"/>
                </a:solidFill>
              </a:rPr>
              <a:t>cubano</a:t>
            </a:r>
            <a:r>
              <a:rPr lang="en-US" altLang="en-US" sz="2000" dirty="0">
                <a:solidFill>
                  <a:srgbClr val="FFFFFF"/>
                </a:solidFill>
              </a:rPr>
              <a:t>. </a:t>
            </a:r>
            <a:r>
              <a:rPr lang="en-US" altLang="en-US" sz="2000" i="1" dirty="0">
                <a:solidFill>
                  <a:srgbClr val="FFFFFF"/>
                </a:solidFill>
              </a:rPr>
              <a:t>(the purity and virtue of the </a:t>
            </a:r>
            <a:r>
              <a:rPr lang="en-US" altLang="en-US" sz="2000" i="1" dirty="0" err="1">
                <a:solidFill>
                  <a:srgbClr val="FFFFFF"/>
                </a:solidFill>
              </a:rPr>
              <a:t>cuban</a:t>
            </a:r>
            <a:r>
              <a:rPr lang="en-US" altLang="en-US" sz="2000" i="1" dirty="0">
                <a:solidFill>
                  <a:srgbClr val="FFFFFF"/>
                </a:solidFill>
              </a:rPr>
              <a:t> people)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514600" y="4343400"/>
            <a:ext cx="638379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La </a:t>
            </a:r>
            <a:r>
              <a:rPr lang="en-US" altLang="en-US" sz="2000" dirty="0" err="1">
                <a:solidFill>
                  <a:srgbClr val="FF0000"/>
                </a:solidFill>
              </a:rPr>
              <a:t>sangre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derramada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por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sus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libertadores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(the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FF0000"/>
                </a:solidFill>
              </a:rPr>
              <a:t>blood spilt by its liberators)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295400" y="4953000"/>
            <a:ext cx="76962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El </a:t>
            </a:r>
            <a:r>
              <a:rPr lang="en-US" altLang="en-US" sz="2000" dirty="0" err="1">
                <a:solidFill>
                  <a:srgbClr val="006600"/>
                </a:solidFill>
              </a:rPr>
              <a:t>triangulo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libertad</a:t>
            </a:r>
            <a:r>
              <a:rPr lang="en-US" altLang="en-US" sz="2000" dirty="0">
                <a:solidFill>
                  <a:srgbClr val="006600"/>
                </a:solidFill>
              </a:rPr>
              <a:t>, la </a:t>
            </a:r>
            <a:r>
              <a:rPr lang="en-US" altLang="en-US" sz="2000" dirty="0" err="1">
                <a:solidFill>
                  <a:srgbClr val="006600"/>
                </a:solidFill>
              </a:rPr>
              <a:t>igualdad</a:t>
            </a:r>
            <a:r>
              <a:rPr lang="en-US" altLang="en-US" sz="2000" dirty="0">
                <a:solidFill>
                  <a:srgbClr val="006600"/>
                </a:solidFill>
              </a:rPr>
              <a:t> y la </a:t>
            </a:r>
            <a:r>
              <a:rPr lang="en-US" altLang="en-US" sz="2000" dirty="0" err="1">
                <a:solidFill>
                  <a:srgbClr val="006600"/>
                </a:solidFill>
              </a:rPr>
              <a:t>fraternidad</a:t>
            </a:r>
            <a:r>
              <a:rPr lang="en-US" altLang="en-US" sz="2000" dirty="0">
                <a:solidFill>
                  <a:srgbClr val="006600"/>
                </a:solidFill>
              </a:rPr>
              <a:t>. La </a:t>
            </a: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republica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libre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independiente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soberana</a:t>
            </a:r>
            <a:r>
              <a:rPr lang="en-US" altLang="en-US" sz="2000" dirty="0">
                <a:solidFill>
                  <a:srgbClr val="006600"/>
                </a:solidFill>
              </a:rPr>
              <a:t> y la </a:t>
            </a:r>
            <a:r>
              <a:rPr lang="en-US" altLang="en-US" sz="2000" dirty="0" err="1">
                <a:solidFill>
                  <a:srgbClr val="006600"/>
                </a:solidFill>
              </a:rPr>
              <a:t>unidad</a:t>
            </a:r>
            <a:r>
              <a:rPr lang="en-US" altLang="en-US" sz="2000" dirty="0">
                <a:solidFill>
                  <a:srgbClr val="006600"/>
                </a:solidFill>
              </a:rPr>
              <a:t> de los </a:t>
            </a:r>
            <a:r>
              <a:rPr lang="en-US" altLang="en-US" sz="2000" dirty="0" err="1">
                <a:solidFill>
                  <a:srgbClr val="006600"/>
                </a:solidFill>
              </a:rPr>
              <a:t>cubanos</a:t>
            </a:r>
            <a:r>
              <a:rPr lang="en-US" altLang="en-US" sz="2000" dirty="0">
                <a:solidFill>
                  <a:srgbClr val="006600"/>
                </a:solidFill>
              </a:rPr>
              <a:t>.</a:t>
            </a:r>
            <a:r>
              <a:rPr lang="en-US" altLang="en-US" sz="2000" i="1" dirty="0">
                <a:solidFill>
                  <a:srgbClr val="006600"/>
                </a:solidFill>
              </a:rPr>
              <a:t>(the triangle represents liberty, equality and fraternity. The star represents a free, independent and sovereign republic and the unity of the Cuban people.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516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0" y="152400"/>
            <a:ext cx="4876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La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República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Dominicana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pic>
        <p:nvPicPr>
          <p:cNvPr id="24585" name="Picture 9" descr="ANd9GcTv-VTFb1U8EHs8UhhgusMyIUdQCDVEYMbfV-raciLGnFCL1vjM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016" y="1"/>
            <a:ext cx="268432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16764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1676400"/>
            <a:ext cx="667997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Republica</a:t>
            </a:r>
            <a:endParaRPr lang="en-US" altLang="en-US" sz="2400" dirty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FFFFFF"/>
                </a:solidFill>
              </a:rPr>
              <a:t>Dominicana</a:t>
            </a:r>
            <a:r>
              <a:rPr lang="en-US" altLang="en-US" sz="2400" dirty="0">
                <a:solidFill>
                  <a:srgbClr val="FFFFFF"/>
                </a:solidFill>
              </a:rPr>
              <a:t> son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24384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29718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38862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0418" y="45720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667000" y="2416314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progreso</a:t>
            </a:r>
            <a:r>
              <a:rPr lang="en-US" altLang="en-US" sz="2000" dirty="0">
                <a:solidFill>
                  <a:srgbClr val="002060"/>
                </a:solidFill>
              </a:rPr>
              <a:t> y la </a:t>
            </a:r>
            <a:r>
              <a:rPr lang="en-US" altLang="en-US" sz="2000" dirty="0" err="1">
                <a:solidFill>
                  <a:srgbClr val="002060"/>
                </a:solidFill>
              </a:rPr>
              <a:t>libertad</a:t>
            </a:r>
            <a:r>
              <a:rPr lang="en-US" altLang="en-US" sz="2000" dirty="0">
                <a:solidFill>
                  <a:srgbClr val="002060"/>
                </a:solidFill>
              </a:rPr>
              <a:t>. </a:t>
            </a:r>
            <a:r>
              <a:rPr lang="en-US" altLang="en-US" sz="2000" i="1" dirty="0">
                <a:solidFill>
                  <a:srgbClr val="002060"/>
                </a:solidFill>
              </a:rPr>
              <a:t>(represents progress and liberty)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822003" y="3022937"/>
            <a:ext cx="632199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 y la union de los </a:t>
            </a:r>
            <a:r>
              <a:rPr lang="en-US" altLang="en-US" sz="2000" dirty="0" err="1">
                <a:solidFill>
                  <a:srgbClr val="FFFFFF"/>
                </a:solidFill>
              </a:rPr>
              <a:t>dominicanos</a:t>
            </a:r>
            <a:r>
              <a:rPr lang="en-US" altLang="en-US" sz="2000" dirty="0">
                <a:solidFill>
                  <a:srgbClr val="FFFFFF"/>
                </a:solidFill>
              </a:rPr>
              <a:t>. </a:t>
            </a:r>
            <a:r>
              <a:rPr lang="en-US" altLang="en-US" sz="2000" i="1" dirty="0">
                <a:solidFill>
                  <a:srgbClr val="FFFFFF"/>
                </a:solidFill>
              </a:rPr>
              <a:t>(represents peace and the union of the </a:t>
            </a:r>
            <a:r>
              <a:rPr lang="en-US" altLang="en-US" sz="2000" i="1" dirty="0" err="1">
                <a:solidFill>
                  <a:srgbClr val="FFFFFF"/>
                </a:solidFill>
              </a:rPr>
              <a:t>dominican</a:t>
            </a:r>
            <a:r>
              <a:rPr lang="en-US" altLang="en-US" sz="2000" i="1" dirty="0">
                <a:solidFill>
                  <a:srgbClr val="FFFFFF"/>
                </a:solidFill>
              </a:rPr>
              <a:t> people)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86200"/>
            <a:ext cx="6604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La </a:t>
            </a:r>
            <a:r>
              <a:rPr lang="en-US" altLang="en-US" sz="2000" dirty="0" err="1">
                <a:solidFill>
                  <a:srgbClr val="FF0000"/>
                </a:solidFill>
              </a:rPr>
              <a:t>sangre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derramada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por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sus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libertadores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(represents the blood spilt by its liberators)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59619" y="4572000"/>
            <a:ext cx="7684382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La </a:t>
            </a:r>
            <a:r>
              <a:rPr lang="en-US" altLang="en-US" sz="2000" dirty="0" err="1">
                <a:solidFill>
                  <a:srgbClr val="006600"/>
                </a:solidFill>
              </a:rPr>
              <a:t>cruz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lucha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para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libertad</a:t>
            </a:r>
            <a:r>
              <a:rPr lang="en-US" altLang="en-US" sz="2000" dirty="0">
                <a:solidFill>
                  <a:srgbClr val="006600"/>
                </a:solidFill>
              </a:rPr>
              <a:t> del </a:t>
            </a:r>
            <a:r>
              <a:rPr lang="en-US" altLang="en-US" sz="2000" dirty="0" err="1">
                <a:solidFill>
                  <a:srgbClr val="006600"/>
                </a:solidFill>
              </a:rPr>
              <a:t>pais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biblia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cruz</a:t>
            </a:r>
            <a:r>
              <a:rPr lang="en-US" altLang="en-US" sz="2000" dirty="0">
                <a:solidFill>
                  <a:srgbClr val="006600"/>
                </a:solidFill>
              </a:rPr>
              <a:t>, dos </a:t>
            </a:r>
            <a:r>
              <a:rPr lang="en-US" altLang="en-US" sz="2000" dirty="0" err="1">
                <a:solidFill>
                  <a:srgbClr val="006600"/>
                </a:solidFill>
              </a:rPr>
              <a:t>lanzas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cuatro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banderas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rama</a:t>
            </a:r>
            <a:r>
              <a:rPr lang="en-US" altLang="en-US" sz="2000" dirty="0">
                <a:solidFill>
                  <a:srgbClr val="006600"/>
                </a:solidFill>
              </a:rPr>
              <a:t> de laurel y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rama</a:t>
            </a:r>
            <a:r>
              <a:rPr lang="en-US" altLang="en-US" sz="2000" dirty="0">
                <a:solidFill>
                  <a:srgbClr val="006600"/>
                </a:solidFill>
              </a:rPr>
              <a:t> de </a:t>
            </a:r>
            <a:r>
              <a:rPr lang="en-US" altLang="en-US" sz="2000" dirty="0" err="1">
                <a:solidFill>
                  <a:srgbClr val="006600"/>
                </a:solidFill>
              </a:rPr>
              <a:t>palma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azul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i="1" dirty="0">
                <a:solidFill>
                  <a:srgbClr val="006600"/>
                </a:solidFill>
              </a:rPr>
              <a:t>(the white cross represents the struggle for the freedom of the country. It has a bible, a cross, two lances, four flags, a laurel branch and a palm branch, a blue and a white ribbon.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4534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40673"/>
              </p:ext>
            </p:extLst>
          </p:nvPr>
        </p:nvGraphicFramePr>
        <p:xfrm>
          <a:off x="6019800" y="0"/>
          <a:ext cx="29718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lip" r:id="rId3" imgW="2286000" imgH="1453320" progId="MS_ClipArt_Gallery.2">
                  <p:embed/>
                </p:oleObj>
              </mc:Choice>
              <mc:Fallback>
                <p:oleObj name="Clip" r:id="rId3" imgW="2286000" imgH="145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0"/>
                        <a:ext cx="297180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5181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Puerto Rico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64919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Puerto Rico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son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4098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8803" y="40386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47814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14745" y="57912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590800" y="3409890"/>
            <a:ext cx="6324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mar y el </a:t>
            </a:r>
            <a:r>
              <a:rPr lang="en-US" altLang="en-US" sz="2000" dirty="0" err="1">
                <a:solidFill>
                  <a:srgbClr val="002060"/>
                </a:solidFill>
              </a:rPr>
              <a:t>cielo</a:t>
            </a:r>
            <a:r>
              <a:rPr lang="en-US" altLang="en-US" sz="2000" dirty="0">
                <a:solidFill>
                  <a:srgbClr val="002060"/>
                </a:solidFill>
              </a:rPr>
              <a:t>. </a:t>
            </a:r>
            <a:r>
              <a:rPr lang="en-US" altLang="en-US" sz="2000" i="1" dirty="0">
                <a:solidFill>
                  <a:srgbClr val="002060"/>
                </a:solidFill>
              </a:rPr>
              <a:t>(represents the sea and the sky)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98588" y="4038600"/>
            <a:ext cx="59644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victoria</a:t>
            </a:r>
            <a:r>
              <a:rPr lang="en-US" altLang="en-US" sz="2000" dirty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. </a:t>
            </a:r>
            <a:r>
              <a:rPr lang="en-US" altLang="en-US" sz="2000" i="1" dirty="0">
                <a:solidFill>
                  <a:srgbClr val="FFFFFF"/>
                </a:solidFill>
              </a:rPr>
              <a:t>(represents victory and peace)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7" y="4781490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la </a:t>
            </a:r>
            <a:r>
              <a:rPr lang="en-US" altLang="en-US" sz="2000" dirty="0" err="1">
                <a:solidFill>
                  <a:srgbClr val="FF0000"/>
                </a:solidFill>
              </a:rPr>
              <a:t>sangre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derramada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por</a:t>
            </a:r>
            <a:r>
              <a:rPr lang="en-US" altLang="en-US" sz="2000" dirty="0">
                <a:solidFill>
                  <a:srgbClr val="FF0000"/>
                </a:solidFill>
              </a:rPr>
              <a:t> los </a:t>
            </a:r>
            <a:r>
              <a:rPr lang="en-US" altLang="en-US" sz="2000" dirty="0" err="1">
                <a:solidFill>
                  <a:srgbClr val="FF0000"/>
                </a:solidFill>
              </a:rPr>
              <a:t>patriotas</a:t>
            </a:r>
            <a:r>
              <a:rPr lang="en-US" altLang="en-US" sz="2000" dirty="0">
                <a:solidFill>
                  <a:srgbClr val="FF0000"/>
                </a:solidFill>
              </a:rPr>
              <a:t> de la </a:t>
            </a:r>
            <a:r>
              <a:rPr lang="en-US" altLang="en-US" sz="2000" dirty="0" err="1">
                <a:solidFill>
                  <a:srgbClr val="FF0000"/>
                </a:solidFill>
              </a:rPr>
              <a:t>revolucion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(the blood spilt by the patriots of the revolution)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371600" y="5791200"/>
            <a:ext cx="69461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La </a:t>
            </a: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isla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i="1" dirty="0">
                <a:solidFill>
                  <a:srgbClr val="006600"/>
                </a:solidFill>
              </a:rPr>
              <a:t>(represents the island)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4133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altLang="en-US" sz="6000" dirty="0" err="1" smtClean="0">
                <a:solidFill>
                  <a:srgbClr val="FF0000"/>
                </a:solidFill>
              </a:rPr>
              <a:t>Practica</a:t>
            </a:r>
            <a:endParaRPr lang="en-US" altLang="en-US" sz="6000" dirty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8748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 smtClean="0"/>
              <a:t>Completa </a:t>
            </a:r>
            <a:r>
              <a:rPr lang="es-ES_tradnl" altLang="en-US" dirty="0"/>
              <a:t>el mapa!</a:t>
            </a:r>
            <a:endParaRPr lang="es-ES_tradnl" altLang="en-US" dirty="0">
              <a:solidFill>
                <a:srgbClr val="FF000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2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p. 44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45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smtClean="0">
                <a:solidFill>
                  <a:srgbClr val="FF0000"/>
                </a:solidFill>
              </a:rPr>
              <a:t> # 10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8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ff">
  <a:themeElements>
    <a:clrScheme name="Cliff 4">
      <a:dk1>
        <a:srgbClr val="86615A"/>
      </a:dk1>
      <a:lt1>
        <a:srgbClr val="FFFFFF"/>
      </a:lt1>
      <a:dk2>
        <a:srgbClr val="633427"/>
      </a:dk2>
      <a:lt2>
        <a:srgbClr val="E9DDCD"/>
      </a:lt2>
      <a:accent1>
        <a:srgbClr val="A34545"/>
      </a:accent1>
      <a:accent2>
        <a:srgbClr val="C86400"/>
      </a:accent2>
      <a:accent3>
        <a:srgbClr val="B7AEAC"/>
      </a:accent3>
      <a:accent4>
        <a:srgbClr val="DADADA"/>
      </a:accent4>
      <a:accent5>
        <a:srgbClr val="CEB0B0"/>
      </a:accent5>
      <a:accent6>
        <a:srgbClr val="B55A00"/>
      </a:accent6>
      <a:hlink>
        <a:srgbClr val="ECAE00"/>
      </a:hlink>
      <a:folHlink>
        <a:srgbClr val="BAA88A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689</Words>
  <Application>Microsoft Office PowerPoint</Application>
  <PresentationFormat>On-screen Show (4:3)</PresentationFormat>
  <Paragraphs>87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Cliff</vt:lpstr>
      <vt:lpstr>Default Design</vt:lpstr>
      <vt:lpstr>Clip</vt:lpstr>
      <vt:lpstr>Me llamo _________ Clase 801 La fecha es el 3 de octubre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cp:lastPrinted>2013-10-01T18:26:52Z</cp:lastPrinted>
  <dcterms:created xsi:type="dcterms:W3CDTF">2013-10-01T18:01:24Z</dcterms:created>
  <dcterms:modified xsi:type="dcterms:W3CDTF">2013-10-03T18:19:19Z</dcterms:modified>
</cp:coreProperties>
</file>